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1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BC649E33-A72D-4693-8CB2-448154131233}"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0457BE-11C2-49C0-B8FB-D85C1ED6CDCE}" type="slidenum">
              <a:rPr lang="en-US" smtClean="0"/>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649E33-A72D-4693-8CB2-448154131233}"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649E33-A72D-4693-8CB2-448154131233}"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649E33-A72D-4693-8CB2-448154131233}" type="datetimeFigureOut">
              <a:rPr lang="en-US" smtClean="0"/>
              <a:t>6/13/2013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BC649E33-A72D-4693-8CB2-448154131233}" type="datetimeFigureOut">
              <a:rPr lang="en-US" smtClean="0"/>
              <a:t>6/13/2013</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B20457BE-11C2-49C0-B8FB-D85C1ED6CDC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649E33-A72D-4693-8CB2-448154131233}" type="datetimeFigureOut">
              <a:rPr lang="en-US" smtClean="0"/>
              <a:t>6/13/2013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649E33-A72D-4693-8CB2-448154131233}" type="datetimeFigureOut">
              <a:rPr lang="en-US" smtClean="0"/>
              <a:t>6/13/2013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649E33-A72D-4693-8CB2-448154131233}" type="datetimeFigureOut">
              <a:rPr lang="en-US" smtClean="0"/>
              <a:t>6/13/2013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649E33-A72D-4693-8CB2-448154131233}" type="datetimeFigureOut">
              <a:rPr lang="en-US" smtClean="0"/>
              <a:t>6/13/2013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0457BE-11C2-49C0-B8FB-D85C1ED6C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C649E33-A72D-4693-8CB2-448154131233}" type="datetimeFigureOut">
              <a:rPr lang="en-US" smtClean="0"/>
              <a:t>6/13/2013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0457BE-11C2-49C0-B8FB-D85C1ED6CDCE}" type="slidenum">
              <a:rPr lang="en-US" smtClean="0"/>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BC649E33-A72D-4693-8CB2-448154131233}" type="datetimeFigureOut">
              <a:rPr lang="en-US" smtClean="0"/>
              <a:t>6/13/2013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0457BE-11C2-49C0-B8FB-D85C1ED6CDCE}" type="slidenum">
              <a:rPr lang="en-US" smtClean="0"/>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BC649E33-A72D-4693-8CB2-448154131233}" type="datetimeFigureOut">
              <a:rPr lang="en-US" smtClean="0"/>
              <a:t>6/13/2013</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20457BE-11C2-49C0-B8FB-D85C1ED6CDCE}"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GENDER EQUITY</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31695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I</a:t>
            </a:r>
            <a:r>
              <a:rPr lang="en-US" dirty="0" smtClean="0"/>
              <a:t>s the process of being fair to women and men. To ensure fairness, measures must often be available to compensate for historical and social disadvantages that prevent women and men from otherwise operating on a level playing field. Equity leads to equality.</a:t>
            </a:r>
            <a:endParaRPr lang="en-US" dirty="0"/>
          </a:p>
        </p:txBody>
      </p:sp>
    </p:spTree>
    <p:extLst>
      <p:ext uri="{BB962C8B-B14F-4D97-AF65-F5344CB8AC3E}">
        <p14:creationId xmlns:p14="http://schemas.microsoft.com/office/powerpoint/2010/main" val="1613778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Gender equity is a set of actions, attitudes, and assumptions that provide opportunities and create expectations about individuals. In our definition of gender equity, gender is never separate from race, ethnicity, language, disability, income, or other diversities that define us as human beings. It offers a framework for educational reform in which all females and males</a:t>
            </a:r>
          </a:p>
          <a:p>
            <a:endParaRPr lang="en-US" dirty="0" smtClean="0"/>
          </a:p>
        </p:txBody>
      </p:sp>
    </p:spTree>
    <p:extLst>
      <p:ext uri="{BB962C8B-B14F-4D97-AF65-F5344CB8AC3E}">
        <p14:creationId xmlns:p14="http://schemas.microsoft.com/office/powerpoint/2010/main" val="130119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are engaged, reflective learners, regardless of the subject</a:t>
            </a:r>
          </a:p>
          <a:p>
            <a:r>
              <a:rPr lang="en-US" dirty="0" smtClean="0"/>
              <a:t>are prepared for future education, jobs, careers, and civic participation</a:t>
            </a:r>
          </a:p>
          <a:p>
            <a:r>
              <a:rPr lang="en-US" dirty="0" smtClean="0"/>
              <a:t>set and meet high expectations for themselves and others</a:t>
            </a:r>
          </a:p>
          <a:p>
            <a:r>
              <a:rPr lang="en-US" dirty="0" smtClean="0"/>
              <a:t>develop as respectful, inclusive, and productive individuals, friends, family members, workers, and citizens</a:t>
            </a:r>
          </a:p>
          <a:p>
            <a:r>
              <a:rPr lang="en-US" dirty="0" smtClean="0"/>
              <a:t>receive equitable treatment and achieve equitable outcomes in school and beyond</a:t>
            </a:r>
          </a:p>
          <a:p>
            <a:endParaRPr lang="en-US" dirty="0"/>
          </a:p>
        </p:txBody>
      </p:sp>
    </p:spTree>
    <p:extLst>
      <p:ext uri="{BB962C8B-B14F-4D97-AF65-F5344CB8AC3E}">
        <p14:creationId xmlns:p14="http://schemas.microsoft.com/office/powerpoint/2010/main" val="529666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 Equality in Canada</a:t>
            </a:r>
            <a:endParaRPr lang="en-US" dirty="0"/>
          </a:p>
        </p:txBody>
      </p:sp>
      <p:sp>
        <p:nvSpPr>
          <p:cNvPr id="3" name="Content Placeholder 2"/>
          <p:cNvSpPr>
            <a:spLocks noGrp="1"/>
          </p:cNvSpPr>
          <p:nvPr>
            <p:ph idx="1"/>
          </p:nvPr>
        </p:nvSpPr>
        <p:spPr/>
        <p:txBody>
          <a:bodyPr/>
          <a:lstStyle/>
          <a:p>
            <a:r>
              <a:rPr lang="en-US" dirty="0"/>
              <a:t>Although women in Canada are outnumbering men in terms of educational attainment at secondary and university level, they still face a glass ceiling in the </a:t>
            </a:r>
            <a:r>
              <a:rPr lang="en-US" dirty="0" err="1"/>
              <a:t>labour</a:t>
            </a:r>
            <a:r>
              <a:rPr lang="en-US" dirty="0"/>
              <a:t> market and higher tertiary level. Canada has a relatively high participation rate of women in the </a:t>
            </a:r>
            <a:r>
              <a:rPr lang="en-US" dirty="0" err="1"/>
              <a:t>labour</a:t>
            </a:r>
            <a:r>
              <a:rPr lang="en-US" dirty="0"/>
              <a:t> market, and there are increasingly more women employed full-time (courtesy of </a:t>
            </a:r>
            <a:r>
              <a:rPr lang="en-US" dirty="0" err="1"/>
              <a:t>chid</a:t>
            </a:r>
            <a:r>
              <a:rPr lang="en-US" dirty="0"/>
              <a:t>-care policies and maternity leave provisions) but this has not translated in equality in pay. With one of the largest wage gaps between men and women amongst OECD countries, women in Canada are still far from reaching equality in the workplace.</a:t>
            </a:r>
            <a:endParaRPr lang="en-US" dirty="0"/>
          </a:p>
        </p:txBody>
      </p:sp>
    </p:spTree>
    <p:extLst>
      <p:ext uri="{BB962C8B-B14F-4D97-AF65-F5344CB8AC3E}">
        <p14:creationId xmlns:p14="http://schemas.microsoft.com/office/powerpoint/2010/main" val="1877078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Equal Pay for Work of Equal Value</a:t>
            </a:r>
            <a:endParaRPr lang="en-US" dirty="0"/>
          </a:p>
        </p:txBody>
      </p:sp>
      <p:sp>
        <p:nvSpPr>
          <p:cNvPr id="3" name="Content Placeholder 2"/>
          <p:cNvSpPr>
            <a:spLocks noGrp="1"/>
          </p:cNvSpPr>
          <p:nvPr>
            <p:ph idx="1"/>
          </p:nvPr>
        </p:nvSpPr>
        <p:spPr/>
        <p:txBody>
          <a:bodyPr>
            <a:normAutofit fontScale="92500" lnSpcReduction="20000"/>
          </a:bodyPr>
          <a:lstStyle/>
          <a:p>
            <a:r>
              <a:rPr lang="en-US" dirty="0"/>
              <a:t>Ontario has legislation called the Pay Equity Act to ensure that women and men receive equal pay for performing jobs that may be very different but are of equal value.</a:t>
            </a:r>
          </a:p>
          <a:p>
            <a:endParaRPr lang="en-US" dirty="0"/>
          </a:p>
          <a:p>
            <a:r>
              <a:rPr lang="en-US" dirty="0"/>
              <a:t>The Employment Standards Act, 2000 (ESA), on the other hand, has provisions that ensure women and men receive equal pay for performing substantially the same job. That is, they are entitled to receive equal pay for "equal work", meaning work that is substantially the same, requiring the same skill, effort and responsibility and performed under similar working conditions in the same establishment.</a:t>
            </a:r>
          </a:p>
          <a:p>
            <a:endParaRPr lang="en-US" dirty="0"/>
          </a:p>
          <a:p>
            <a:r>
              <a:rPr lang="en-US" dirty="0"/>
              <a:t>According to the ESA, a woman cannot be paid less than a man if she is doing "equal work." This also applies in reverse; a man cannot receive less pay than a woman if he is doing "equal work."</a:t>
            </a:r>
            <a:endParaRPr lang="en-US" dirty="0"/>
          </a:p>
        </p:txBody>
      </p:sp>
    </p:spTree>
    <p:extLst>
      <p:ext uri="{BB962C8B-B14F-4D97-AF65-F5344CB8AC3E}">
        <p14:creationId xmlns:p14="http://schemas.microsoft.com/office/powerpoint/2010/main" val="1063017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Preferential Hiring Policies</a:t>
            </a:r>
            <a:endParaRPr lang="en-US" dirty="0"/>
          </a:p>
        </p:txBody>
      </p:sp>
      <p:sp>
        <p:nvSpPr>
          <p:cNvPr id="3" name="Content Placeholder 2"/>
          <p:cNvSpPr>
            <a:spLocks noGrp="1"/>
          </p:cNvSpPr>
          <p:nvPr>
            <p:ph idx="1"/>
          </p:nvPr>
        </p:nvSpPr>
        <p:spPr/>
        <p:txBody>
          <a:bodyPr>
            <a:normAutofit/>
          </a:bodyPr>
          <a:lstStyle/>
          <a:p>
            <a:r>
              <a:rPr lang="en-US" dirty="0" smtClean="0"/>
              <a:t>Is a </a:t>
            </a:r>
            <a:r>
              <a:rPr lang="en-US" dirty="0"/>
              <a:t>job policy that </a:t>
            </a:r>
            <a:r>
              <a:rPr lang="en-US" dirty="0" smtClean="0"/>
              <a:t>favors </a:t>
            </a:r>
            <a:r>
              <a:rPr lang="en-US" dirty="0"/>
              <a:t>the hiring of qualified applicants from certain target group that are underrepresented in the work </a:t>
            </a:r>
            <a:r>
              <a:rPr lang="en-US" dirty="0" smtClean="0"/>
              <a:t>place</a:t>
            </a:r>
          </a:p>
          <a:p>
            <a:r>
              <a:rPr lang="en-US" dirty="0" smtClean="0"/>
              <a:t>A </a:t>
            </a:r>
            <a:r>
              <a:rPr lang="en-US" dirty="0"/>
              <a:t>Preferential Hiring job competition gives preference to </a:t>
            </a:r>
            <a:r>
              <a:rPr lang="en-US" dirty="0" smtClean="0"/>
              <a:t>one </a:t>
            </a:r>
            <a:r>
              <a:rPr lang="en-US" dirty="0"/>
              <a:t>or more of the designated </a:t>
            </a:r>
            <a:r>
              <a:rPr lang="en-US" dirty="0" smtClean="0"/>
              <a:t>groups (</a:t>
            </a:r>
            <a:r>
              <a:rPr lang="en-US" dirty="0"/>
              <a:t>Designated group members, as defined in the Employment </a:t>
            </a:r>
          </a:p>
          <a:p>
            <a:r>
              <a:rPr lang="en-US" dirty="0"/>
              <a:t>Equity Act and Federal Contractors Program, are those who are aboriginal </a:t>
            </a:r>
            <a:r>
              <a:rPr lang="en-US" dirty="0" smtClean="0"/>
              <a:t>peoples</a:t>
            </a:r>
            <a:r>
              <a:rPr lang="en-US" dirty="0"/>
              <a:t>, members of visible minorities, persons with disabilities, or </a:t>
            </a:r>
            <a:r>
              <a:rPr lang="en-US" dirty="0" smtClean="0"/>
              <a:t>women.) </a:t>
            </a:r>
          </a:p>
          <a:p>
            <a:r>
              <a:rPr lang="en-US" dirty="0" smtClean="0"/>
              <a:t>A </a:t>
            </a:r>
            <a:r>
              <a:rPr lang="en-US" dirty="0"/>
              <a:t>Limited Hiring job competition is limited to one or more of </a:t>
            </a:r>
            <a:r>
              <a:rPr lang="en-US" dirty="0" smtClean="0"/>
              <a:t>the designated groups</a:t>
            </a:r>
          </a:p>
        </p:txBody>
      </p:sp>
    </p:spTree>
    <p:extLst>
      <p:ext uri="{BB962C8B-B14F-4D97-AF65-F5344CB8AC3E}">
        <p14:creationId xmlns:p14="http://schemas.microsoft.com/office/powerpoint/2010/main" val="25482660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Some critics argue that they amount to reverse discrimination and are unfair to qualifies who cannot be considered for some positions.</a:t>
            </a:r>
          </a:p>
          <a:p>
            <a:r>
              <a:rPr lang="en-US" dirty="0"/>
              <a:t>Reverse discrimination is discrimination against members of a dominant or majority group or in favor of members of a minority or historically disadvantaged group. </a:t>
            </a:r>
            <a:r>
              <a:rPr lang="en-US" dirty="0" smtClean="0"/>
              <a:t>This </a:t>
            </a:r>
            <a:r>
              <a:rPr lang="en-US" dirty="0"/>
              <a:t>discrimination may seek to redress social inequalities where minority groups have been denied access to the same privileges of the majority group.</a:t>
            </a:r>
          </a:p>
        </p:txBody>
      </p:sp>
    </p:spTree>
    <p:extLst>
      <p:ext uri="{BB962C8B-B14F-4D97-AF65-F5344CB8AC3E}">
        <p14:creationId xmlns:p14="http://schemas.microsoft.com/office/powerpoint/2010/main" val="1420443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a:r>
              <a:rPr lang="en-US" dirty="0"/>
              <a:t>Maria Corrales</a:t>
            </a:r>
            <a:br>
              <a:rPr lang="en-US" dirty="0"/>
            </a:br>
            <a:r>
              <a:rPr lang="en-US" dirty="0"/>
              <a:t>Page </a:t>
            </a:r>
            <a:r>
              <a:rPr lang="en-US" dirty="0" smtClean="0"/>
              <a:t>341-343</a:t>
            </a:r>
            <a:endParaRPr lang="en-US" dirty="0"/>
          </a:p>
        </p:txBody>
      </p:sp>
    </p:spTree>
    <p:extLst>
      <p:ext uri="{BB962C8B-B14F-4D97-AF65-F5344CB8AC3E}">
        <p14:creationId xmlns:p14="http://schemas.microsoft.com/office/powerpoint/2010/main" val="2073660965"/>
      </p:ext>
    </p:extLst>
  </p:cSld>
  <p:clrMapOvr>
    <a:masterClrMapping/>
  </p:clrMapOvr>
</p:sld>
</file>

<file path=ppt/theme/theme1.xml><?xml version="1.0" encoding="utf-8"?>
<a:theme xmlns:a="http://schemas.openxmlformats.org/drawingml/2006/main" name="Thatch">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56</TotalTime>
  <Words>603</Words>
  <Application>Microsoft Office PowerPoint</Application>
  <PresentationFormat>On-screen Show (4:3)</PresentationFormat>
  <Paragraphs>24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Thatch</vt:lpstr>
      <vt:lpstr>GENDER EQUITY</vt:lpstr>
      <vt:lpstr>PowerPoint Presentation</vt:lpstr>
      <vt:lpstr>PowerPoint Presentation</vt:lpstr>
      <vt:lpstr>PowerPoint Presentation</vt:lpstr>
      <vt:lpstr>Gender Equality in Canada</vt:lpstr>
      <vt:lpstr>Equal Pay for Work of Equal Value</vt:lpstr>
      <vt:lpstr>Preferential Hiring Policies</vt:lpstr>
      <vt:lpstr>PowerPoint Presentation</vt:lpstr>
      <vt:lpstr>Maria Corrales Page 341-343</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GENDER EQUITY</dc:title>
  <dc:creator>Windows User</dc:creator>
  <cp:lastModifiedBy>Windows User</cp:lastModifiedBy>
  <cp:revision>6</cp:revision>
  <dcterms:created xsi:type="dcterms:W3CDTF">2013-06-12T18:49:05Z</dcterms:created>
  <dcterms:modified xsi:type="dcterms:W3CDTF">2013-06-13T19:05:11Z</dcterms:modified>
</cp:coreProperties>
</file>